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Nunito"/>
      <p:regular r:id="rId53"/>
      <p:bold r:id="rId54"/>
      <p:italic r:id="rId55"/>
      <p:boldItalic r:id="rId56"/>
    </p:embeddedFont>
    <p:embeddedFont>
      <p:font typeface="Maven Pro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520FBC0-3514-4C3E-BF3D-33C81CDC51F2}">
  <a:tblStyle styleId="{D520FBC0-3514-4C3E-BF3D-33C81CDC51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Nunito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Nunito-italic.fntdata"/><Relationship Id="rId10" Type="http://schemas.openxmlformats.org/officeDocument/2006/relationships/slide" Target="slides/slide5.xml"/><Relationship Id="rId54" Type="http://schemas.openxmlformats.org/officeDocument/2006/relationships/font" Target="fonts/Nunito-bold.fntdata"/><Relationship Id="rId13" Type="http://schemas.openxmlformats.org/officeDocument/2006/relationships/slide" Target="slides/slide8.xml"/><Relationship Id="rId57" Type="http://schemas.openxmlformats.org/officeDocument/2006/relationships/font" Target="fonts/MavenPro-regular.fntdata"/><Relationship Id="rId12" Type="http://schemas.openxmlformats.org/officeDocument/2006/relationships/slide" Target="slides/slide7.xml"/><Relationship Id="rId56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Maven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f8799739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f8799739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834eff06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834eff06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834eff06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834eff06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834eff06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834eff06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834eff066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834eff06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834eff06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834eff06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60e7f32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60e7f32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60e7f325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60e7f325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460e7f325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460e7f325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60e7f325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60e7f325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460e7f325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460e7f325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f87997393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f87997393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460e7f325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460e7f325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60e7f325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60e7f325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60e7f325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60e7f325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60e7f325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460e7f325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60e7f325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460e7f325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460e7f325c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460e7f325c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460e7f325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460e7f325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460e7f325c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460e7f325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60e7f325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460e7f325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460e7f325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460e7f325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834eff06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834eff06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60e7f325c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60e7f325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460e7f325c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460e7f325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60e7f325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60e7f325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460e7f325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460e7f325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460e7f325c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460e7f325c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94bb222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94bb222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494bb222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494bb222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94bb222b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94bb222b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494bb222b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494bb222b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494bb222b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494bb222b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834eff06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834eff06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94bb222b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94bb222b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494bb222b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494bb222b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494bb222b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494bb222b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494bb222b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494bb222b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494bb222b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494bb222b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494bb222b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494bb222b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494bb222b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494bb222b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f87997393_0_1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1f87997393_0_1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834eff06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834eff06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834eff06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834eff06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834eff06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834eff06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834eff06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834eff06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834eff06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834eff06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C">
  <p:cSld name="SECTION_HEADER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75" name="Google Shape;275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4" name="Google Shape;294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oYXiShChxUA" TargetMode="External"/><Relationship Id="rId4" Type="http://schemas.openxmlformats.org/officeDocument/2006/relationships/image" Target="../media/image1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/>
          <p:nvPr>
            <p:ph type="ctrTitle"/>
          </p:nvPr>
        </p:nvSpPr>
        <p:spPr>
          <a:xfrm>
            <a:off x="824000" y="772625"/>
            <a:ext cx="6666600" cy="1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Towards</a:t>
            </a:r>
            <a:r>
              <a:rPr lang="en-GB" sz="2400"/>
              <a:t> </a:t>
            </a:r>
            <a:r>
              <a:rPr lang="en-GB" sz="2400"/>
              <a:t>Online Electric Vehicle Scheduling for</a:t>
            </a:r>
            <a:r>
              <a:rPr lang="en-GB" sz="2400"/>
              <a:t> </a:t>
            </a:r>
            <a:r>
              <a:rPr lang="en-GB" sz="2400"/>
              <a:t>Mobility-On-Demand Schemes</a:t>
            </a:r>
            <a:endParaRPr sz="2400"/>
          </a:p>
        </p:txBody>
      </p:sp>
      <p:sp>
        <p:nvSpPr>
          <p:cNvPr id="300" name="Google Shape;300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Ioannis Gkourtzounis, Emmanouil S. Rigas and Nick Bassiliades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500"/>
              <a:t>EUMAS 2018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3-2. Scheduling Algorithm: Short Mode</a:t>
            </a:r>
            <a:endParaRPr/>
          </a:p>
        </p:txBody>
      </p:sp>
      <p:sp>
        <p:nvSpPr>
          <p:cNvPr id="374" name="Google Shape;374;p23"/>
          <p:cNvSpPr txBox="1"/>
          <p:nvPr>
            <p:ph idx="1" type="body"/>
          </p:nvPr>
        </p:nvSpPr>
        <p:spPr>
          <a:xfrm>
            <a:off x="1303800" y="1597875"/>
            <a:ext cx="71940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2</a:t>
            </a:r>
            <a:r>
              <a:rPr lang="en-GB"/>
              <a:t>: Calculate </a:t>
            </a:r>
            <a:r>
              <a:rPr b="1" lang="en-GB">
                <a:highlight>
                  <a:srgbClr val="F1C232"/>
                </a:highlight>
              </a:rPr>
              <a:t>trip duration</a:t>
            </a:r>
            <a:r>
              <a:rPr lang="en-GB"/>
              <a:t> and </a:t>
            </a:r>
            <a:r>
              <a:rPr b="1" lang="en-GB">
                <a:highlight>
                  <a:srgbClr val="F1C232"/>
                </a:highlight>
              </a:rPr>
              <a:t>energy cost</a:t>
            </a:r>
            <a:r>
              <a:rPr lang="en-GB"/>
              <a:t> based on station coordinates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				Energy required for trip: </a:t>
            </a:r>
            <a:r>
              <a:rPr b="1" lang="en-GB">
                <a:highlight>
                  <a:srgbClr val="93C47D"/>
                </a:highlight>
              </a:rPr>
              <a:t>8%</a:t>
            </a:r>
            <a:endParaRPr b="1">
              <a:highlight>
                <a:srgbClr val="93C47D"/>
              </a:highlight>
            </a:endParaRPr>
          </a:p>
        </p:txBody>
      </p:sp>
      <p:sp>
        <p:nvSpPr>
          <p:cNvPr id="375" name="Google Shape;375;p23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376" name="Google Shape;376;p23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77" name="Google Shape;377;p23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10:45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3-3. Scheduling Algorithm: Short Mode</a:t>
            </a:r>
            <a:endParaRPr/>
          </a:p>
        </p:txBody>
      </p:sp>
      <p:sp>
        <p:nvSpPr>
          <p:cNvPr id="383" name="Google Shape;383;p24"/>
          <p:cNvSpPr txBox="1"/>
          <p:nvPr>
            <p:ph idx="1" type="body"/>
          </p:nvPr>
        </p:nvSpPr>
        <p:spPr>
          <a:xfrm>
            <a:off x="1303800" y="1597875"/>
            <a:ext cx="71871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rgbClr val="FFFFFF"/>
                </a:highlight>
              </a:rPr>
              <a:t> - Vehicles: </a:t>
            </a:r>
            <a:r>
              <a:rPr b="1" lang="en-GB">
                <a:highlight>
                  <a:srgbClr val="93C47D"/>
                </a:highlight>
              </a:rPr>
              <a:t>EV1(86%, 10:15)</a:t>
            </a:r>
            <a:r>
              <a:rPr lang="en-GB">
                <a:highlight>
                  <a:srgbClr val="FFFFFF"/>
                </a:highlight>
              </a:rPr>
              <a:t>, </a:t>
            </a:r>
            <a:r>
              <a:rPr b="1" lang="en-GB">
                <a:highlight>
                  <a:srgbClr val="93C47D"/>
                </a:highlight>
              </a:rPr>
              <a:t>EV2(</a:t>
            </a:r>
            <a:r>
              <a:rPr b="1" lang="en-GB">
                <a:highlight>
                  <a:srgbClr val="93C47D"/>
                </a:highlight>
              </a:rPr>
              <a:t>5</a:t>
            </a:r>
            <a:r>
              <a:rPr b="1" lang="en-GB">
                <a:highlight>
                  <a:srgbClr val="93C47D"/>
                </a:highlight>
              </a:rPr>
              <a:t>%, 10:20)</a:t>
            </a:r>
            <a:r>
              <a:rPr lang="en-GB">
                <a:highlight>
                  <a:srgbClr val="FFFFFF"/>
                </a:highlight>
              </a:rPr>
              <a:t>, EV3(22%, 10:35)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3</a:t>
            </a:r>
            <a:r>
              <a:rPr lang="en-GB"/>
              <a:t>: Get available vehicles in Station A, </a:t>
            </a:r>
            <a:r>
              <a:rPr b="1" lang="en-GB">
                <a:highlight>
                  <a:srgbClr val="F1C232"/>
                </a:highlight>
              </a:rPr>
              <a:t>before start time</a:t>
            </a:r>
            <a:r>
              <a:rPr lang="en-GB"/>
              <a:t>, </a:t>
            </a:r>
            <a:r>
              <a:rPr b="1" lang="en-GB">
                <a:highlight>
                  <a:srgbClr val="F1C232"/>
                </a:highlight>
              </a:rPr>
              <a:t>without future routes</a:t>
            </a:r>
            <a:endParaRPr b="1"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				</a:t>
            </a:r>
            <a:r>
              <a:rPr lang="en-GB">
                <a:highlight>
                  <a:srgbClr val="FFFFFF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84" name="Google Shape;384;p24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385" name="Google Shape;385;p24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86" name="Google Shape;386;p24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3-4. Scheduling Algorithm: Short Mode</a:t>
            </a:r>
            <a:endParaRPr/>
          </a:p>
        </p:txBody>
      </p:sp>
      <p:sp>
        <p:nvSpPr>
          <p:cNvPr id="392" name="Google Shape;392;p25"/>
          <p:cNvSpPr txBox="1"/>
          <p:nvPr>
            <p:ph idx="1" type="body"/>
          </p:nvPr>
        </p:nvSpPr>
        <p:spPr>
          <a:xfrm>
            <a:off x="1303800" y="1597875"/>
            <a:ext cx="71736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rgbClr val="FFFFFF"/>
                </a:highlight>
              </a:rPr>
              <a:t> - Vehicles: </a:t>
            </a:r>
            <a:r>
              <a:rPr b="1" lang="en-GB">
                <a:highlight>
                  <a:srgbClr val="93C47D"/>
                </a:highlight>
              </a:rPr>
              <a:t>EV1(86%, 10:15)</a:t>
            </a:r>
            <a:r>
              <a:rPr lang="en-GB">
                <a:highlight>
                  <a:srgbClr val="FFFFFF"/>
                </a:highlight>
              </a:rPr>
              <a:t>, EV2(5%, 10:20), EV3(22%, 10:35)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4</a:t>
            </a:r>
            <a:r>
              <a:rPr lang="en-GB"/>
              <a:t>: Get available vehicles in Station A, </a:t>
            </a:r>
            <a:r>
              <a:rPr b="1" lang="en-GB">
                <a:highlight>
                  <a:srgbClr val="F1C232"/>
                </a:highlight>
              </a:rPr>
              <a:t>with enough charge level</a:t>
            </a:r>
            <a:endParaRPr b="1"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				</a:t>
            </a:r>
            <a:r>
              <a:rPr lang="en-GB">
                <a:highlight>
                  <a:srgbClr val="FFFFFF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393" name="Google Shape;393;p25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394" name="Google Shape;394;p25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95" name="Google Shape;395;p25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3-5. Scheduling Algorithm: Short Mode</a:t>
            </a:r>
            <a:endParaRPr/>
          </a:p>
        </p:txBody>
      </p:sp>
      <p:sp>
        <p:nvSpPr>
          <p:cNvPr id="401" name="Google Shape;401;p26"/>
          <p:cNvSpPr txBox="1"/>
          <p:nvPr>
            <p:ph idx="1" type="body"/>
          </p:nvPr>
        </p:nvSpPr>
        <p:spPr>
          <a:xfrm>
            <a:off x="1303800" y="1597875"/>
            <a:ext cx="71802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rgbClr val="FFFFFF"/>
                </a:highlight>
              </a:rPr>
              <a:t> - Vehicles: </a:t>
            </a:r>
            <a:r>
              <a:rPr b="1" lang="en-GB">
                <a:highlight>
                  <a:srgbClr val="93C47D"/>
                </a:highlight>
              </a:rPr>
              <a:t>EV1(86%, 10:15)</a:t>
            </a:r>
            <a:r>
              <a:rPr lang="en-GB">
                <a:highlight>
                  <a:srgbClr val="FFFFFF"/>
                </a:highlight>
              </a:rPr>
              <a:t>, EV2(5%, 10:20), EV3(22%, 10:35)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5</a:t>
            </a:r>
            <a:r>
              <a:rPr lang="en-GB"/>
              <a:t>: Assign the candidate vehicle with the </a:t>
            </a:r>
            <a:r>
              <a:rPr b="1" lang="en-GB">
                <a:highlight>
                  <a:srgbClr val="F1C232"/>
                </a:highlight>
              </a:rPr>
              <a:t>maximum charge level</a:t>
            </a:r>
            <a:r>
              <a:rPr lang="en-GB"/>
              <a:t> to the new trip</a:t>
            </a:r>
            <a:endParaRPr b="1">
              <a:highlight>
                <a:srgbClr val="F1C232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				</a:t>
            </a:r>
            <a:r>
              <a:rPr lang="en-GB">
                <a:highlight>
                  <a:srgbClr val="FFFFFF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402" name="Google Shape;402;p26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03" name="Google Shape;403;p26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04" name="Google Shape;404;p26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en-GB"/>
              <a:t>-6. </a:t>
            </a:r>
            <a:r>
              <a:rPr lang="en-GB"/>
              <a:t>Scheduling Algorithm: Short Mode</a:t>
            </a:r>
            <a:endParaRPr/>
          </a:p>
        </p:txBody>
      </p:sp>
      <p:sp>
        <p:nvSpPr>
          <p:cNvPr id="410" name="Google Shape;410;p27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Advantages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Fast execution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Simple implementation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Efficient for short term trip requests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Disadvantages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algorithm searches for vehicles located in a Start station </a:t>
            </a:r>
            <a:r>
              <a:rPr b="1" lang="en-GB"/>
              <a:t>without future routes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Assigned vehicles remain unavailable until their future trip is finished</a:t>
            </a:r>
            <a:endParaRPr/>
          </a:p>
        </p:txBody>
      </p:sp>
      <p:sp>
        <p:nvSpPr>
          <p:cNvPr id="411" name="Google Shape;411;p27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412" name="Google Shape;412;p27"/>
          <p:cNvPicPr preferRelativeResize="0"/>
          <p:nvPr/>
        </p:nvPicPr>
        <p:blipFill rotWithShape="1">
          <a:blip r:embed="rId3">
            <a:alphaModFix/>
          </a:blip>
          <a:srcRect b="0" l="-8835" r="-11053" t="-19889"/>
          <a:stretch/>
        </p:blipFill>
        <p:spPr>
          <a:xfrm>
            <a:off x="7072537" y="1597875"/>
            <a:ext cx="1034550" cy="1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3-7. Scheduling Algorithm: Long Mode</a:t>
            </a:r>
            <a:endParaRPr/>
          </a:p>
        </p:txBody>
      </p:sp>
      <p:sp>
        <p:nvSpPr>
          <p:cNvPr id="418" name="Google Shape;418;p2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93C47D"/>
                </a:highlight>
              </a:rPr>
              <a:t>Station A</a:t>
            </a:r>
            <a:endParaRPr b="1"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1</a:t>
            </a:r>
            <a:r>
              <a:rPr lang="en-GB"/>
              <a:t>: Receive trip requests from customers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93C47D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						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19" name="Google Shape;419;p28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20" name="Google Shape;420;p28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</a:t>
                      </a:r>
                      <a:r>
                        <a:rPr lang="en-GB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10:25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</a:t>
                      </a:r>
                      <a:r>
                        <a:rPr lang="en-GB"/>
                        <a:t>3</a:t>
                      </a:r>
                      <a:r>
                        <a:rPr lang="en-GB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r>
                        <a:rPr lang="en-GB"/>
                        <a:t>0</a:t>
                      </a:r>
                      <a:r>
                        <a:rPr lang="en-GB"/>
                        <a:t>:</a:t>
                      </a:r>
                      <a:r>
                        <a:rPr lang="en-GB"/>
                        <a:t>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21" name="Google Shape;421;p28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3-8. Scheduling Algorithm: Long Mode</a:t>
            </a:r>
            <a:endParaRPr/>
          </a:p>
        </p:txBody>
      </p:sp>
      <p:sp>
        <p:nvSpPr>
          <p:cNvPr id="427" name="Google Shape;427;p2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/>
              <a:t>Step 2</a:t>
            </a:r>
            <a:r>
              <a:rPr lang="en-GB"/>
              <a:t>: Calculate </a:t>
            </a:r>
            <a:r>
              <a:rPr b="1" lang="en-GB">
                <a:highlight>
                  <a:srgbClr val="F1C232"/>
                </a:highlight>
              </a:rPr>
              <a:t>trip duration</a:t>
            </a:r>
            <a:r>
              <a:rPr lang="en-GB"/>
              <a:t> and </a:t>
            </a:r>
            <a:r>
              <a:rPr b="1" lang="en-GB">
                <a:highlight>
                  <a:srgbClr val="F1C232"/>
                </a:highlight>
              </a:rPr>
              <a:t>energy cost</a:t>
            </a:r>
            <a:r>
              <a:rPr lang="en-GB"/>
              <a:t> based on station coordinates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- </a:t>
            </a:r>
            <a:r>
              <a:rPr lang="en-GB">
                <a:highlight>
                  <a:schemeClr val="lt1"/>
                </a:highlight>
              </a:rPr>
              <a:t>Energy required for trip: </a:t>
            </a:r>
            <a:r>
              <a:rPr b="1" lang="en-GB">
                <a:highlight>
                  <a:srgbClr val="93C47D"/>
                </a:highlight>
              </a:rPr>
              <a:t>8%</a:t>
            </a:r>
            <a:endParaRPr>
              <a:highlight>
                <a:srgbClr val="93C47D"/>
              </a:highlight>
            </a:endParaRPr>
          </a:p>
        </p:txBody>
      </p:sp>
      <p:sp>
        <p:nvSpPr>
          <p:cNvPr id="428" name="Google Shape;428;p29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29" name="Google Shape;429;p29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30" name="Google Shape;430;p29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10:45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3-9. Scheduling Algorithm: Long Mode</a:t>
            </a:r>
            <a:endParaRPr/>
          </a:p>
        </p:txBody>
      </p:sp>
      <p:sp>
        <p:nvSpPr>
          <p:cNvPr id="436" name="Google Shape;436;p30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chemeClr val="lt1"/>
                </a:highlight>
              </a:rPr>
              <a:t> - Vehicles: </a:t>
            </a:r>
            <a:r>
              <a:rPr b="1" lang="en-GB">
                <a:highlight>
                  <a:srgbClr val="93C47D"/>
                </a:highlight>
              </a:rPr>
              <a:t>EV1(7%, 10:15)</a:t>
            </a:r>
            <a:r>
              <a:rPr lang="en-GB">
                <a:highlight>
                  <a:schemeClr val="lt1"/>
                </a:highlight>
              </a:rPr>
              <a:t>, </a:t>
            </a:r>
            <a:r>
              <a:rPr b="1" lang="en-GB">
                <a:highlight>
                  <a:srgbClr val="93C47D"/>
                </a:highlight>
              </a:rPr>
              <a:t>EV2(6%, 10:20)</a:t>
            </a:r>
            <a:r>
              <a:rPr lang="en-GB">
                <a:highlight>
                  <a:schemeClr val="lt1"/>
                </a:highlight>
              </a:rPr>
              <a:t>, EV3(22%, 10:18)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3</a:t>
            </a:r>
            <a:r>
              <a:rPr lang="en-GB"/>
              <a:t>: Get available vehicles in Station A, </a:t>
            </a:r>
            <a:r>
              <a:rPr b="1" lang="en-GB">
                <a:highlight>
                  <a:srgbClr val="F1C232"/>
                </a:highlight>
              </a:rPr>
              <a:t>before start time</a:t>
            </a:r>
            <a:r>
              <a:rPr lang="en-GB"/>
              <a:t>, </a:t>
            </a:r>
            <a:r>
              <a:rPr b="1" lang="en-GB">
                <a:highlight>
                  <a:srgbClr val="F1C232"/>
                </a:highlight>
              </a:rPr>
              <a:t>without future routes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- </a:t>
            </a:r>
            <a:r>
              <a:rPr lang="en-GB">
                <a:highlight>
                  <a:schemeClr val="lt1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37" name="Google Shape;437;p30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38" name="Google Shape;438;p30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39" name="Google Shape;439;p30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3-10. Scheduling Algorithm: Long Mode</a:t>
            </a:r>
            <a:endParaRPr/>
          </a:p>
        </p:txBody>
      </p:sp>
      <p:sp>
        <p:nvSpPr>
          <p:cNvPr id="445" name="Google Shape;445;p31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chemeClr val="lt1"/>
                </a:highlight>
              </a:rPr>
              <a:t> - Vehicles: </a:t>
            </a:r>
            <a:r>
              <a:rPr lang="en-GB">
                <a:highlight>
                  <a:srgbClr val="FFFFFF"/>
                </a:highlight>
              </a:rPr>
              <a:t>EV1(7%, 10:15)</a:t>
            </a:r>
            <a:r>
              <a:rPr lang="en-GB">
                <a:highlight>
                  <a:schemeClr val="lt1"/>
                </a:highlight>
              </a:rPr>
              <a:t>, </a:t>
            </a:r>
            <a:r>
              <a:rPr lang="en-GB">
                <a:highlight>
                  <a:srgbClr val="FFFFFF"/>
                </a:highlight>
              </a:rPr>
              <a:t>EV2(6%, 10:20)</a:t>
            </a:r>
            <a:r>
              <a:rPr lang="en-GB">
                <a:highlight>
                  <a:schemeClr val="lt1"/>
                </a:highlight>
              </a:rPr>
              <a:t>, EV3(22%, 10:18)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4</a:t>
            </a:r>
            <a:r>
              <a:rPr lang="en-GB"/>
              <a:t>: Get available vehicles in Station A, </a:t>
            </a:r>
            <a:r>
              <a:rPr b="1" lang="en-GB">
                <a:highlight>
                  <a:srgbClr val="F1C232"/>
                </a:highlight>
              </a:rPr>
              <a:t>with enough charge level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- </a:t>
            </a:r>
            <a:r>
              <a:rPr lang="en-GB">
                <a:highlight>
                  <a:schemeClr val="lt1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46" name="Google Shape;446;p31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47" name="Google Shape;447;p31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48" name="Google Shape;448;p31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3-11. Scheduling Algorithm: Long Mode</a:t>
            </a:r>
            <a:endParaRPr/>
          </a:p>
        </p:txBody>
      </p:sp>
      <p:sp>
        <p:nvSpPr>
          <p:cNvPr id="454" name="Google Shape;454;p32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chemeClr val="lt1"/>
                </a:highlight>
              </a:rPr>
              <a:t> - Vehicles: </a:t>
            </a:r>
            <a:r>
              <a:rPr b="1" lang="en-GB">
                <a:highlight>
                  <a:srgbClr val="93C47D"/>
                </a:highlight>
              </a:rPr>
              <a:t>EV3(22%, arrives: 10:18, leaves: 12:55)</a:t>
            </a:r>
            <a:endParaRPr b="1"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5</a:t>
            </a:r>
            <a:r>
              <a:rPr lang="en-GB"/>
              <a:t>: Get available vehicles in Station A, </a:t>
            </a:r>
            <a:r>
              <a:rPr b="1" lang="en-GB">
                <a:highlight>
                  <a:srgbClr val="F1C232"/>
                </a:highlight>
              </a:rPr>
              <a:t>before start time</a:t>
            </a:r>
            <a:r>
              <a:rPr lang="en-GB"/>
              <a:t>, </a:t>
            </a:r>
            <a:r>
              <a:rPr b="1" lang="en-GB">
                <a:highlight>
                  <a:srgbClr val="F1C232"/>
                </a:highlight>
              </a:rPr>
              <a:t>with 1 future route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- </a:t>
            </a:r>
            <a:r>
              <a:rPr lang="en-GB">
                <a:highlight>
                  <a:schemeClr val="lt1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55" name="Google Shape;455;p32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56" name="Google Shape;456;p32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12:55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57" name="Google Shape;457;p32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/>
          <p:nvPr>
            <p:ph type="title"/>
          </p:nvPr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TOC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1297500" y="2054700"/>
            <a:ext cx="5213400" cy="24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AutoNum type="arabicPeriod"/>
            </a:pPr>
            <a:r>
              <a:rPr lang="en-GB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Introduction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AutoNum type="arabicPeriod"/>
            </a:pPr>
            <a:r>
              <a:rPr lang="en-GB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Problem Domain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AutoNum type="arabicPeriod"/>
            </a:pPr>
            <a:r>
              <a:rPr lang="en-GB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Scheduling Algorithms</a:t>
            </a:r>
            <a:r>
              <a:rPr lang="en-GB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: Short Mode, Long Mode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AutoNum type="arabicPeriod"/>
            </a:pPr>
            <a:r>
              <a:rPr lang="en-GB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MoD Software Package: Web Platform, Mobile App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AutoNum type="arabicPeriod"/>
            </a:pPr>
            <a:r>
              <a:rPr lang="en-GB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Testing and Evaluation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AutoNum type="arabicPeriod"/>
            </a:pPr>
            <a:r>
              <a:rPr lang="en-GB"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Summary</a:t>
            </a:r>
            <a:endParaRPr sz="15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5092950" y="4194000"/>
            <a:ext cx="1281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Let’s get started!</a:t>
            </a:r>
            <a:endParaRPr sz="11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8" name="Google Shape;308;p15"/>
          <p:cNvPicPr preferRelativeResize="0"/>
          <p:nvPr/>
        </p:nvPicPr>
        <p:blipFill rotWithShape="1">
          <a:blip r:embed="rId3">
            <a:alphaModFix/>
          </a:blip>
          <a:srcRect b="-3689" l="-8760" r="8759" t="3689"/>
          <a:stretch/>
        </p:blipFill>
        <p:spPr>
          <a:xfrm>
            <a:off x="4698450" y="950772"/>
            <a:ext cx="2070000" cy="12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3-12. Scheduling Algorithm: Long Mode</a:t>
            </a:r>
            <a:endParaRPr/>
          </a:p>
        </p:txBody>
      </p:sp>
      <p:sp>
        <p:nvSpPr>
          <p:cNvPr id="463" name="Google Shape;463;p33"/>
          <p:cNvSpPr txBox="1"/>
          <p:nvPr>
            <p:ph idx="1" type="body"/>
          </p:nvPr>
        </p:nvSpPr>
        <p:spPr>
          <a:xfrm>
            <a:off x="1303800" y="1597875"/>
            <a:ext cx="72006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chemeClr val="lt1"/>
                </a:highlight>
              </a:rPr>
              <a:t> - Vehicles: </a:t>
            </a:r>
            <a:r>
              <a:rPr b="1" lang="en-GB">
                <a:highlight>
                  <a:srgbClr val="FFFFFF"/>
                </a:highlight>
              </a:rPr>
              <a:t>EV3(22%, arrives: 10:18, leaves: 12:55)</a:t>
            </a:r>
            <a:r>
              <a:rPr lang="en-GB">
                <a:highlight>
                  <a:srgbClr val="FFFFFF"/>
                </a:highlight>
              </a:rPr>
              <a:t>, </a:t>
            </a:r>
            <a:r>
              <a:rPr b="1" lang="en-GB">
                <a:highlight>
                  <a:srgbClr val="93C47D"/>
                </a:highlight>
              </a:rPr>
              <a:t>EV4(20%, 12:10)</a:t>
            </a:r>
            <a:endParaRPr b="1"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6</a:t>
            </a:r>
            <a:r>
              <a:rPr lang="en-GB"/>
              <a:t>: Get substitute vehicles in Station A, </a:t>
            </a:r>
            <a:r>
              <a:rPr b="1" lang="en-GB">
                <a:highlight>
                  <a:srgbClr val="F1C232"/>
                </a:highlight>
              </a:rPr>
              <a:t>before EV3 start time</a:t>
            </a:r>
            <a:r>
              <a:rPr lang="en-GB"/>
              <a:t>, </a:t>
            </a:r>
            <a:r>
              <a:rPr b="1" lang="en-GB">
                <a:highlight>
                  <a:srgbClr val="F1C232"/>
                </a:highlight>
              </a:rPr>
              <a:t>without future routes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- </a:t>
            </a:r>
            <a:r>
              <a:rPr lang="en-GB">
                <a:highlight>
                  <a:schemeClr val="lt1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r>
              <a:rPr lang="en-GB">
                <a:highlight>
                  <a:srgbClr val="FFFFFF"/>
                </a:highlight>
              </a:rPr>
              <a:t>	Substitute station: </a:t>
            </a:r>
            <a:r>
              <a:rPr b="1" lang="en-GB">
                <a:highlight>
                  <a:srgbClr val="93C47D"/>
                </a:highlight>
              </a:rPr>
              <a:t>Station C</a:t>
            </a:r>
            <a:endParaRPr b="1">
              <a:highlight>
                <a:srgbClr val="93C47D"/>
              </a:highlight>
            </a:endParaRPr>
          </a:p>
        </p:txBody>
      </p:sp>
      <p:sp>
        <p:nvSpPr>
          <p:cNvPr id="464" name="Google Shape;464;p33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65" name="Google Shape;465;p33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12:10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12:55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66" name="Google Shape;466;p33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67" name="Google Shape;467;p33"/>
          <p:cNvGraphicFramePr/>
          <p:nvPr/>
        </p:nvGraphicFramePr>
        <p:xfrm>
          <a:off x="54387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11:35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3-13. Scheduling Algorithm: Long Mode</a:t>
            </a:r>
            <a:endParaRPr/>
          </a:p>
        </p:txBody>
      </p:sp>
      <p:sp>
        <p:nvSpPr>
          <p:cNvPr id="473" name="Google Shape;473;p34"/>
          <p:cNvSpPr txBox="1"/>
          <p:nvPr>
            <p:ph idx="1" type="body"/>
          </p:nvPr>
        </p:nvSpPr>
        <p:spPr>
          <a:xfrm>
            <a:off x="1303800" y="1597875"/>
            <a:ext cx="71940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chemeClr val="lt1"/>
                </a:highlight>
              </a:rPr>
              <a:t> - Vehicles: </a:t>
            </a:r>
            <a:r>
              <a:rPr b="1" lang="en-GB">
                <a:highlight>
                  <a:srgbClr val="FFFFFF"/>
                </a:highlight>
              </a:rPr>
              <a:t>EV3(22%, arrives: 10:18, leaves: 12:55)</a:t>
            </a:r>
            <a:r>
              <a:rPr lang="en-GB">
                <a:highlight>
                  <a:srgbClr val="FFFFFF"/>
                </a:highlight>
              </a:rPr>
              <a:t>, </a:t>
            </a:r>
            <a:r>
              <a:rPr b="1" lang="en-GB">
                <a:highlight>
                  <a:srgbClr val="93C47D"/>
                </a:highlight>
              </a:rPr>
              <a:t>EV4(20%, 12:10)</a:t>
            </a:r>
            <a:endParaRPr b="1"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7</a:t>
            </a:r>
            <a:r>
              <a:rPr lang="en-GB"/>
              <a:t>: Get substitute vehicles, </a:t>
            </a:r>
            <a:r>
              <a:rPr b="1" lang="en-GB">
                <a:highlight>
                  <a:srgbClr val="F1C232"/>
                </a:highlight>
              </a:rPr>
              <a:t>with enough charge level for the EV3 future route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- </a:t>
            </a:r>
            <a:r>
              <a:rPr lang="en-GB">
                <a:highlight>
                  <a:schemeClr val="lt1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r>
              <a:rPr lang="en-GB">
                <a:highlight>
                  <a:srgbClr val="FFFFFF"/>
                </a:highlight>
              </a:rPr>
              <a:t>	Substitute station: </a:t>
            </a:r>
            <a:r>
              <a:rPr b="1" lang="en-GB">
                <a:highlight>
                  <a:srgbClr val="93C47D"/>
                </a:highlight>
              </a:rPr>
              <a:t>Station C</a:t>
            </a:r>
            <a:endParaRPr b="1">
              <a:highlight>
                <a:srgbClr val="93C47D"/>
              </a:highlight>
            </a:endParaRPr>
          </a:p>
        </p:txBody>
      </p:sp>
      <p:sp>
        <p:nvSpPr>
          <p:cNvPr id="474" name="Google Shape;474;p34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75" name="Google Shape;475;p34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12:10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12:55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76" name="Google Shape;476;p34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77" name="Google Shape;477;p34"/>
          <p:cNvGraphicFramePr/>
          <p:nvPr/>
        </p:nvGraphicFramePr>
        <p:xfrm>
          <a:off x="54387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11:35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3-14. Scheduling Algorithm: Long Mode</a:t>
            </a:r>
            <a:endParaRPr/>
          </a:p>
        </p:txBody>
      </p:sp>
      <p:sp>
        <p:nvSpPr>
          <p:cNvPr id="483" name="Google Shape;483;p35"/>
          <p:cNvSpPr txBox="1"/>
          <p:nvPr>
            <p:ph idx="1" type="body"/>
          </p:nvPr>
        </p:nvSpPr>
        <p:spPr>
          <a:xfrm>
            <a:off x="1303800" y="1597875"/>
            <a:ext cx="71736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chemeClr val="lt1"/>
                </a:highlight>
              </a:rPr>
              <a:t> - Vehicles: </a:t>
            </a:r>
            <a:r>
              <a:rPr b="1" lang="en-GB">
                <a:highlight>
                  <a:srgbClr val="93C47D"/>
                </a:highlight>
              </a:rPr>
              <a:t>EV3(22%, 10:18)</a:t>
            </a:r>
            <a:r>
              <a:rPr lang="en-GB">
                <a:highlight>
                  <a:srgbClr val="FFFFFF"/>
                </a:highlight>
              </a:rPr>
              <a:t>, </a:t>
            </a:r>
            <a:r>
              <a:rPr b="1" lang="en-GB">
                <a:highlight>
                  <a:srgbClr val="FFFFFF"/>
                </a:highlight>
              </a:rPr>
              <a:t>EV4(20%, arrives: 12:10, leaves: 12:55)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8</a:t>
            </a:r>
            <a:r>
              <a:rPr lang="en-GB"/>
              <a:t>: Assign the substitute vehicle </a:t>
            </a:r>
            <a:r>
              <a:rPr b="1" lang="en-GB">
                <a:highlight>
                  <a:srgbClr val="F1C232"/>
                </a:highlight>
              </a:rPr>
              <a:t>EV4 to the future route of EV3</a:t>
            </a:r>
            <a:r>
              <a:rPr lang="en-GB">
                <a:highlight>
                  <a:srgbClr val="FFFFFF"/>
                </a:highlight>
              </a:rPr>
              <a:t>, now EV3 is free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- </a:t>
            </a:r>
            <a:r>
              <a:rPr lang="en-GB">
                <a:highlight>
                  <a:schemeClr val="lt1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r>
              <a:rPr lang="en-GB">
                <a:highlight>
                  <a:srgbClr val="FFFFFF"/>
                </a:highlight>
              </a:rPr>
              <a:t>	Substitute station: </a:t>
            </a:r>
            <a:r>
              <a:rPr b="1" lang="en-GB">
                <a:highlight>
                  <a:srgbClr val="FFFFFF"/>
                </a:highlight>
              </a:rPr>
              <a:t>Station C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484" name="Google Shape;484;p35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85" name="Google Shape;485;p35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12:10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12:55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86" name="Google Shape;486;p35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87" name="Google Shape;487;p35"/>
          <p:cNvGraphicFramePr/>
          <p:nvPr/>
        </p:nvGraphicFramePr>
        <p:xfrm>
          <a:off x="54387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11:35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3-15. Scheduling Algorithm: Long Mode</a:t>
            </a:r>
            <a:endParaRPr/>
          </a:p>
        </p:txBody>
      </p:sp>
      <p:sp>
        <p:nvSpPr>
          <p:cNvPr id="493" name="Google Shape;493;p36"/>
          <p:cNvSpPr txBox="1"/>
          <p:nvPr>
            <p:ph idx="1" type="body"/>
          </p:nvPr>
        </p:nvSpPr>
        <p:spPr>
          <a:xfrm>
            <a:off x="1303800" y="1597875"/>
            <a:ext cx="71802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FFFFFF"/>
                </a:highlight>
              </a:rPr>
              <a:t>Station A</a:t>
            </a:r>
            <a:r>
              <a:rPr lang="en-GB">
                <a:highlight>
                  <a:schemeClr val="lt1"/>
                </a:highlight>
              </a:rPr>
              <a:t> - Vehicles: </a:t>
            </a:r>
            <a:r>
              <a:rPr b="1" lang="en-GB">
                <a:highlight>
                  <a:srgbClr val="93C47D"/>
                </a:highlight>
              </a:rPr>
              <a:t>EV3(22%, 10:18)</a:t>
            </a:r>
            <a:r>
              <a:rPr lang="en-GB">
                <a:highlight>
                  <a:srgbClr val="FFFFFF"/>
                </a:highlight>
              </a:rPr>
              <a:t>, </a:t>
            </a:r>
            <a:r>
              <a:rPr b="1" lang="en-GB">
                <a:highlight>
                  <a:srgbClr val="FFFFFF"/>
                </a:highlight>
              </a:rPr>
              <a:t>EV4(20%, arrives: 12:10, leaves: 12:55)</a:t>
            </a:r>
            <a:endParaRPr b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9</a:t>
            </a:r>
            <a:r>
              <a:rPr lang="en-GB"/>
              <a:t>: Assign the candidate vehicle with the </a:t>
            </a:r>
            <a:r>
              <a:rPr b="1" lang="en-GB">
                <a:highlight>
                  <a:srgbClr val="F1C232"/>
                </a:highlight>
              </a:rPr>
              <a:t>maximum charge level</a:t>
            </a:r>
            <a:r>
              <a:rPr lang="en-GB"/>
              <a:t> to the new trip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FFFFFF"/>
                </a:highlight>
              </a:rPr>
              <a:t>Station B</a:t>
            </a:r>
            <a:r>
              <a:rPr lang="en-GB">
                <a:highlight>
                  <a:srgbClr val="FFFFFF"/>
                </a:highlight>
              </a:rPr>
              <a:t> - </a:t>
            </a:r>
            <a:r>
              <a:rPr lang="en-GB">
                <a:highlight>
                  <a:schemeClr val="lt1"/>
                </a:highlight>
              </a:rPr>
              <a:t>Energy required for trip: </a:t>
            </a:r>
            <a:r>
              <a:rPr b="1" lang="en-GB">
                <a:highlight>
                  <a:srgbClr val="FFFFFF"/>
                </a:highlight>
              </a:rPr>
              <a:t>8%</a:t>
            </a:r>
            <a:r>
              <a:rPr lang="en-GB">
                <a:highlight>
                  <a:srgbClr val="FFFFFF"/>
                </a:highlight>
              </a:rPr>
              <a:t>	Substitute station: </a:t>
            </a:r>
            <a:r>
              <a:rPr b="1" lang="en-GB">
                <a:highlight>
                  <a:srgbClr val="FFFFFF"/>
                </a:highlight>
              </a:rPr>
              <a:t>Station C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494" name="Google Shape;494;p36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495" name="Google Shape;495;p36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10:25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12:10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12:55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96" name="Google Shape;496;p36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10:45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97" name="Google Shape;497;p36"/>
          <p:cNvGraphicFramePr/>
          <p:nvPr/>
        </p:nvGraphicFramePr>
        <p:xfrm>
          <a:off x="54387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FFFFFF"/>
                          </a:highlight>
                        </a:rPr>
                        <a:t>11:35</a:t>
                      </a:r>
                      <a:endParaRPr b="1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3-16. Scheduling Algorithm: Long Mode</a:t>
            </a:r>
            <a:endParaRPr/>
          </a:p>
        </p:txBody>
      </p:sp>
      <p:sp>
        <p:nvSpPr>
          <p:cNvPr id="503" name="Google Shape;503;p37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Advantages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Fast execution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It also considers the future routes of other vehicles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It tries to find substitutes and make current assigned vehicles, free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Efficient for both short and long term trip requests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Disadvantages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Complex implementation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Implements only </a:t>
            </a:r>
            <a:r>
              <a:rPr b="1" lang="en-GB"/>
              <a:t>one swap</a:t>
            </a:r>
            <a:r>
              <a:rPr lang="en-GB"/>
              <a:t> between </a:t>
            </a:r>
            <a:r>
              <a:rPr lang="en-GB"/>
              <a:t>candidate</a:t>
            </a:r>
            <a:r>
              <a:rPr lang="en-GB"/>
              <a:t> and substitute vehicles</a:t>
            </a:r>
            <a:endParaRPr/>
          </a:p>
        </p:txBody>
      </p:sp>
      <p:sp>
        <p:nvSpPr>
          <p:cNvPr id="504" name="Google Shape;504;p37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505" name="Google Shape;505;p37"/>
          <p:cNvPicPr preferRelativeResize="0"/>
          <p:nvPr/>
        </p:nvPicPr>
        <p:blipFill rotWithShape="1">
          <a:blip r:embed="rId3">
            <a:alphaModFix/>
          </a:blip>
          <a:srcRect b="0" l="-8835" r="-11053" t="-19889"/>
          <a:stretch/>
        </p:blipFill>
        <p:spPr>
          <a:xfrm>
            <a:off x="7072537" y="1597875"/>
            <a:ext cx="1034550" cy="10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4-1. MoD Software Package</a:t>
            </a:r>
            <a:endParaRPr/>
          </a:p>
        </p:txBody>
      </p:sp>
      <p:sp>
        <p:nvSpPr>
          <p:cNvPr id="511" name="Google Shape;511;p3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Purpose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 MoD company can monitor the state and locations of their EVs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Station and customer data can be managed through an efficient UI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Customers can make trip requests and bookings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 central system integrates the Short Mode and Long Mode algorithms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Ensuring that the highest number of people will be served in a given period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Components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Web Platform: to handle the MoD company activities and customer trip requests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Mobile App: to handle customer activities, e.g. sending trip requests</a:t>
            </a:r>
            <a:endParaRPr/>
          </a:p>
        </p:txBody>
      </p:sp>
      <p:sp>
        <p:nvSpPr>
          <p:cNvPr id="512" name="Google Shape;512;p38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4-2. MoD Software Package</a:t>
            </a:r>
            <a:endParaRPr/>
          </a:p>
        </p:txBody>
      </p:sp>
      <p:sp>
        <p:nvSpPr>
          <p:cNvPr id="518" name="Google Shape;518;p3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Architecture</a:t>
            </a:r>
            <a:endParaRPr/>
          </a:p>
        </p:txBody>
      </p:sp>
      <p:sp>
        <p:nvSpPr>
          <p:cNvPr id="519" name="Google Shape;519;p39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520" name="Google Shape;5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029" y="1727125"/>
            <a:ext cx="4968035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4-3. MoD Software: Web Platform</a:t>
            </a:r>
            <a:endParaRPr/>
          </a:p>
        </p:txBody>
      </p:sp>
      <p:sp>
        <p:nvSpPr>
          <p:cNvPr id="526" name="Google Shape;526;p40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Administrator functionalities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Upload map XML file with station coordinates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Upload vehicle XML file with vehicle characteristics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Manage user, station, vehicle and trip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Other functionalities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Handle incoming customer trip requests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Process the requests based on </a:t>
            </a:r>
            <a:r>
              <a:rPr lang="en-GB"/>
              <a:t>the Short Mode or Long Mode algorithm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GB"/>
              <a:t>Accept or deny</a:t>
            </a:r>
            <a:r>
              <a:rPr lang="en-GB"/>
              <a:t> the trip requests</a:t>
            </a:r>
            <a:endParaRPr/>
          </a:p>
        </p:txBody>
      </p:sp>
      <p:sp>
        <p:nvSpPr>
          <p:cNvPr id="527" name="Google Shape;527;p40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4-4. MoD Software: Web Platform</a:t>
            </a:r>
            <a:endParaRPr/>
          </a:p>
        </p:txBody>
      </p:sp>
      <p:sp>
        <p:nvSpPr>
          <p:cNvPr id="533" name="Google Shape;533;p41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Implemented with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Java Spring MVC, a web framework with bundled modularity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Spring Security, for authentication and authorization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Spring Batch, for processing a high volume of batch operations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RESTful web service, for sending stations data to the mobile 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TCP connection, for accepting a large number of trip requests</a:t>
            </a:r>
            <a:endParaRPr/>
          </a:p>
        </p:txBody>
      </p:sp>
      <p:sp>
        <p:nvSpPr>
          <p:cNvPr id="534" name="Google Shape;534;p41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535" name="Google Shape;5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550" y="1794775"/>
            <a:ext cx="685250" cy="6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4-5</a:t>
            </a:r>
            <a:r>
              <a:rPr lang="en-GB"/>
              <a:t>. MoD Software: Web Platform</a:t>
            </a:r>
            <a:endParaRPr/>
          </a:p>
        </p:txBody>
      </p:sp>
      <p:sp>
        <p:nvSpPr>
          <p:cNvPr id="541" name="Google Shape;541;p42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Architecture</a:t>
            </a:r>
            <a:endParaRPr/>
          </a:p>
        </p:txBody>
      </p:sp>
      <p:pic>
        <p:nvPicPr>
          <p:cNvPr id="542" name="Google Shape;5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041" y="1720325"/>
            <a:ext cx="4968035" cy="25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650" y="1533600"/>
            <a:ext cx="5476626" cy="3305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2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1-1. Introduction</a:t>
            </a:r>
            <a:endParaRPr/>
          </a:p>
        </p:txBody>
      </p:sp>
      <p:sp>
        <p:nvSpPr>
          <p:cNvPr id="314" name="Google Shape;314;p16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</a:t>
            </a:r>
            <a:r>
              <a:rPr lang="en-GB"/>
              <a:t>urrent personal transportation model is based on ICE vehicles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They cause high air and sound pollution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They are accountable for 74% of global </a:t>
            </a:r>
            <a:r>
              <a:rPr lang="en-GB"/>
              <a:t>CO₂</a:t>
            </a:r>
            <a:r>
              <a:rPr lang="en-GB"/>
              <a:t> emissions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They suffer from low utilization rates of 30-35%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EVs powered by electricity from renewable sources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N</a:t>
            </a:r>
            <a:r>
              <a:rPr lang="en-GB"/>
              <a:t>o tailpipe pollutants emitted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High utilization rate of more than 90%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Important role towards sustainable transportation</a:t>
            </a:r>
            <a:endParaRPr/>
          </a:p>
        </p:txBody>
      </p:sp>
      <p:sp>
        <p:nvSpPr>
          <p:cNvPr id="315" name="Google Shape;315;p16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316" name="Google Shape;3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475" y="1716250"/>
            <a:ext cx="1531226" cy="10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/>
          <p:cNvPicPr preferRelativeResize="0"/>
          <p:nvPr/>
        </p:nvPicPr>
        <p:blipFill rotWithShape="1">
          <a:blip r:embed="rId4">
            <a:alphaModFix/>
          </a:blip>
          <a:srcRect b="-3689" l="-8760" r="8759" t="3689"/>
          <a:stretch/>
        </p:blipFill>
        <p:spPr>
          <a:xfrm>
            <a:off x="6265038" y="3103597"/>
            <a:ext cx="2070000" cy="12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4-6. MoD Software: Mobile App</a:t>
            </a:r>
            <a:endParaRPr/>
          </a:p>
        </p:txBody>
      </p:sp>
      <p:sp>
        <p:nvSpPr>
          <p:cNvPr id="550" name="Google Shape;550;p43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Customer</a:t>
            </a:r>
            <a:r>
              <a:rPr lang="en-GB"/>
              <a:t> functionalities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Register and login to their profile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Select start station, finish station and start time to request a trip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See their history of the trip requests and their state (accepted or denied)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Other functionalities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Trip requests are sent to the web platform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After the process by the web platform, the mobile app saves</a:t>
            </a:r>
            <a:r>
              <a:rPr lang="en-GB"/>
              <a:t> </a:t>
            </a:r>
            <a:r>
              <a:rPr lang="en-GB"/>
              <a:t>the </a:t>
            </a:r>
            <a:r>
              <a:rPr b="1" lang="en-GB"/>
              <a:t>state of the request</a:t>
            </a:r>
            <a:r>
              <a:rPr lang="en-GB"/>
              <a:t> </a:t>
            </a:r>
            <a:r>
              <a:rPr lang="en-GB"/>
              <a:t>(accepted or denied)</a:t>
            </a:r>
            <a:endParaRPr/>
          </a:p>
        </p:txBody>
      </p:sp>
      <p:sp>
        <p:nvSpPr>
          <p:cNvPr id="551" name="Google Shape;551;p43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4-7. MoD Software</a:t>
            </a:r>
            <a:r>
              <a:rPr lang="en-GB"/>
              <a:t>: Mobile App</a:t>
            </a:r>
            <a:endParaRPr/>
          </a:p>
        </p:txBody>
      </p:sp>
      <p:sp>
        <p:nvSpPr>
          <p:cNvPr id="557" name="Google Shape;557;p44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558" name="Google Shape;5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13" y="1355925"/>
            <a:ext cx="5761469" cy="32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4-8. MoD Software: Mobile App</a:t>
            </a:r>
            <a:endParaRPr/>
          </a:p>
        </p:txBody>
      </p:sp>
      <p:sp>
        <p:nvSpPr>
          <p:cNvPr id="564" name="Google Shape;564;p45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565" name="Google Shape;5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10" y="1355925"/>
            <a:ext cx="5761478" cy="32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4-9. MoD Software: Mobile App</a:t>
            </a:r>
            <a:endParaRPr/>
          </a:p>
        </p:txBody>
      </p:sp>
      <p:sp>
        <p:nvSpPr>
          <p:cNvPr id="571" name="Google Shape;571;p46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572" name="Google Shape;5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12" y="1355930"/>
            <a:ext cx="5761474" cy="324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r>
              <a:rPr lang="en-GB"/>
              <a:t>-1. Testing and Evaluation</a:t>
            </a:r>
            <a:endParaRPr/>
          </a:p>
        </p:txBody>
      </p:sp>
      <p:sp>
        <p:nvSpPr>
          <p:cNvPr id="578" name="Google Shape;578;p47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b="1" lang="en-GB"/>
              <a:t>Step 1: </a:t>
            </a:r>
            <a:r>
              <a:rPr b="1" lang="en-GB"/>
              <a:t>Station data are uploaded via an XML file with station coordinates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Evaluation of algorithms with real data on MoD locations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Coordinates of charging stations in Bristol are used for our stations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27 stations are selected for our paradigm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city is categorized into 5 </a:t>
            </a:r>
            <a:r>
              <a:rPr lang="en-GB"/>
              <a:t>traffic levels to resemble realistic travel conditions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assume that the stations nearest to the center have a higher number of requests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54 vehicles with their initial locations at the stations closer to the city center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7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5-2. Testing and Evaluation</a:t>
            </a:r>
            <a:endParaRPr/>
          </a:p>
        </p:txBody>
      </p:sp>
      <p:sp>
        <p:nvSpPr>
          <p:cNvPr id="585" name="Google Shape;585;p4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b="1" lang="en-GB"/>
              <a:t>Step 2: Parameters to use when generating the trip requests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Parameters examined during evaluation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maximum number of trip requests in a day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maximum time that a user is allowed to request a vehicle in the future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start times density factor, that essentially means how ”close” or how ”further away” in time, the start times of the trip requests 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number of available EVs in the current MoD scheme</a:t>
            </a:r>
            <a:endParaRPr/>
          </a:p>
        </p:txBody>
      </p:sp>
      <p:sp>
        <p:nvSpPr>
          <p:cNvPr id="586" name="Google Shape;586;p48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5-3. Testing and Evaluation</a:t>
            </a:r>
            <a:endParaRPr/>
          </a:p>
        </p:txBody>
      </p:sp>
      <p:sp>
        <p:nvSpPr>
          <p:cNvPr id="592" name="Google Shape;592;p4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b="1" lang="en-GB"/>
              <a:t>Step 3: Generate trip requests based on a mix of evaluation parameters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Requests for trips generated with our “trip requests tool”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Generated data: user id, start station id, finish station id, start time</a:t>
            </a:r>
            <a:endParaRPr/>
          </a:p>
        </p:txBody>
      </p:sp>
      <p:sp>
        <p:nvSpPr>
          <p:cNvPr id="593" name="Google Shape;593;p49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594" name="Google Shape;59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696" y="2972371"/>
            <a:ext cx="4436600" cy="13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5-4. Testing and Evaluation</a:t>
            </a:r>
            <a:endParaRPr/>
          </a:p>
        </p:txBody>
      </p:sp>
      <p:sp>
        <p:nvSpPr>
          <p:cNvPr id="600" name="Google Shape;600;p50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b="1" lang="en-GB"/>
              <a:t>Step 4: Run simulations on web platform and evaluate both algorithms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</a:t>
            </a:r>
            <a:r>
              <a:rPr lang="en-GB"/>
              <a:t> efficiency rate is the % of the requests that get accepted and are actually scheduled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select ranges of each of the 4 parameters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Generate 400 requests for trips for each range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Input these requests to the web platform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Let the Short Mode algorithm decide whether to accept or deny the requests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Re-import the requests and let the Long Mode algorithm decide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Document the results</a:t>
            </a:r>
            <a:endParaRPr/>
          </a:p>
        </p:txBody>
      </p:sp>
      <p:sp>
        <p:nvSpPr>
          <p:cNvPr id="601" name="Google Shape;601;p50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5-5. Testing and Evaluation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51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608" name="Google Shape;608;p51" title="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8300" y="1361375"/>
            <a:ext cx="5761475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5-6. Testing and Evaluation</a:t>
            </a:r>
            <a:endParaRPr/>
          </a:p>
        </p:txBody>
      </p:sp>
      <p:sp>
        <p:nvSpPr>
          <p:cNvPr id="614" name="Google Shape;614;p52"/>
          <p:cNvSpPr txBox="1"/>
          <p:nvPr>
            <p:ph idx="1" type="body"/>
          </p:nvPr>
        </p:nvSpPr>
        <p:spPr>
          <a:xfrm>
            <a:off x="1303800" y="1597875"/>
            <a:ext cx="33567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Observations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Long Mode has </a:t>
            </a:r>
            <a:r>
              <a:rPr lang="en-GB" sz="1200"/>
              <a:t>average gain of 1.40% which translates to 8.88 more minutes of travel time for every 60 requests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Long Mode has </a:t>
            </a:r>
            <a:r>
              <a:rPr lang="en-GB" sz="1200"/>
              <a:t>17.8% higher execution times than Short Mode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Simulation with 27 stations and 54 EVs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2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616" name="Google Shape;6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950" y="1626050"/>
            <a:ext cx="3959650" cy="24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1-2</a:t>
            </a:r>
            <a:r>
              <a:rPr lang="en-GB"/>
              <a:t>. Introduction</a:t>
            </a:r>
            <a:endParaRPr/>
          </a:p>
        </p:txBody>
      </p:sp>
      <p:sp>
        <p:nvSpPr>
          <p:cNvPr id="323" name="Google Shape;323;p17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Mobility-on-Demand (MoD) systems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O</a:t>
            </a:r>
            <a:r>
              <a:rPr lang="en-GB"/>
              <a:t>ne-way, vehicles can be picked up or dropped off at any of the stations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Two-way, vehicles have to be dropped off at their initial station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Free-floating, there are no stations, the customer can use any public parking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vision of Future Smart Cities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MoD systems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Using fleets of EVs</a:t>
            </a:r>
            <a:endParaRPr/>
          </a:p>
        </p:txBody>
      </p:sp>
      <p:sp>
        <p:nvSpPr>
          <p:cNvPr id="324" name="Google Shape;324;p17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325" name="Google Shape;3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976" y="3168725"/>
            <a:ext cx="2033074" cy="11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7300" y="3168727"/>
            <a:ext cx="1478906" cy="111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6388" y="3587304"/>
            <a:ext cx="392168" cy="392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5-7. Testing and Evaluation</a:t>
            </a:r>
            <a:endParaRPr/>
          </a:p>
        </p:txBody>
      </p:sp>
      <p:sp>
        <p:nvSpPr>
          <p:cNvPr id="622" name="Google Shape;622;p53"/>
          <p:cNvSpPr txBox="1"/>
          <p:nvPr>
            <p:ph idx="1" type="body"/>
          </p:nvPr>
        </p:nvSpPr>
        <p:spPr>
          <a:xfrm>
            <a:off x="1303800" y="1597875"/>
            <a:ext cx="33567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Observations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Long Mode has 2.84% higher efficiency rate when start times are equally shared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When start times of the requests are closer, both algorithms show the same performance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/>
              <a:t>Simulation with 27 stations and 54 EVs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3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624" name="Google Shape;6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950" y="1636231"/>
            <a:ext cx="3959651" cy="245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5-8. Testing and Evaluation</a:t>
            </a:r>
            <a:endParaRPr/>
          </a:p>
        </p:txBody>
      </p:sp>
      <p:sp>
        <p:nvSpPr>
          <p:cNvPr id="630" name="Google Shape;630;p54"/>
          <p:cNvSpPr txBox="1"/>
          <p:nvPr>
            <p:ph idx="1" type="body"/>
          </p:nvPr>
        </p:nvSpPr>
        <p:spPr>
          <a:xfrm>
            <a:off x="1303800" y="1597875"/>
            <a:ext cx="33567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Observations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Long Mode average gain of 2.08% which translates to </a:t>
            </a:r>
            <a:r>
              <a:rPr lang="en-GB" sz="1200"/>
              <a:t>3</a:t>
            </a:r>
            <a:r>
              <a:rPr lang="en-GB" sz="1200"/>
              <a:t>2.5 more minutes of travel time for every 120 requests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Long Mode has </a:t>
            </a:r>
            <a:r>
              <a:rPr lang="en-GB" sz="1200"/>
              <a:t>2.87% higher utilization rate than Short Mode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/>
              <a:t>Simulation with 27 stations and 54 EVs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4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632" name="Google Shape;6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950" y="1629654"/>
            <a:ext cx="3959650" cy="2466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5-9. Testing and Evaluation</a:t>
            </a:r>
            <a:endParaRPr/>
          </a:p>
        </p:txBody>
      </p:sp>
      <p:sp>
        <p:nvSpPr>
          <p:cNvPr id="638" name="Google Shape;638;p55"/>
          <p:cNvSpPr txBox="1"/>
          <p:nvPr>
            <p:ph idx="1" type="body"/>
          </p:nvPr>
        </p:nvSpPr>
        <p:spPr>
          <a:xfrm>
            <a:off x="1303800" y="1597875"/>
            <a:ext cx="33567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Observations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With 18 EVs the Long Mode has an average gain of 1.83%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When the number of EVs increases, Long Mode performance increases up to 2.08%   and then it remains constant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/>
              <a:t>This is expected, the Long Mode incorporates only one swap with a substitute vehicle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55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640" name="Google Shape;64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950" y="1629854"/>
            <a:ext cx="3959650" cy="246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</a:t>
            </a:r>
            <a:r>
              <a:rPr lang="en-GB"/>
              <a:t>-10. </a:t>
            </a:r>
            <a:r>
              <a:rPr lang="en-GB"/>
              <a:t>Testing and Evaluation</a:t>
            </a:r>
            <a:endParaRPr/>
          </a:p>
        </p:txBody>
      </p:sp>
      <p:sp>
        <p:nvSpPr>
          <p:cNvPr id="646" name="Google Shape;646;p56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Conclusions from observations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</a:t>
            </a:r>
            <a:r>
              <a:rPr lang="en-GB"/>
              <a:t>he Long Mode algorithm performs better than the Short Mode in all tests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Long Mode offers more gain, when the number of requests increase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When the maximum time between the start times of the requests increases, the efficiency increases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When the number of requests within the day increases, the efficiency rate drops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The Long Mode algorithm has the advantage of </a:t>
            </a:r>
            <a:r>
              <a:rPr b="1" lang="en-GB"/>
              <a:t>looking ahead for vehicles</a:t>
            </a:r>
            <a:r>
              <a:rPr lang="en-GB"/>
              <a:t> that can substitute a current candidate vehicle, so it results in better efficiency rate, but it incorporates only one such swap, so the gains are relatively small in percentage</a:t>
            </a:r>
            <a:endParaRPr/>
          </a:p>
        </p:txBody>
      </p:sp>
      <p:sp>
        <p:nvSpPr>
          <p:cNvPr id="647" name="Google Shape;647;p56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6-1. Summary</a:t>
            </a:r>
            <a:endParaRPr/>
          </a:p>
        </p:txBody>
      </p:sp>
      <p:sp>
        <p:nvSpPr>
          <p:cNvPr id="653" name="Google Shape;653;p57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</a:t>
            </a:r>
            <a:r>
              <a:rPr lang="en-GB"/>
              <a:t>e studied a setting where EVs can be hired to drive in an one-way MoD scheme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proposed two scheduling algorithms for assigning EVs to trips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Short Mode is efficient for short term reservations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Long Mode </a:t>
            </a:r>
            <a:r>
              <a:rPr lang="en-GB"/>
              <a:t>is efficient </a:t>
            </a:r>
            <a:r>
              <a:rPr lang="en-GB"/>
              <a:t>for both short and long term ones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designed, implemented and tested a system that consists of a web platform for administrators and a mobile app for customers</a:t>
            </a:r>
            <a:endParaRPr/>
          </a:p>
        </p:txBody>
      </p:sp>
      <p:sp>
        <p:nvSpPr>
          <p:cNvPr id="654" name="Google Shape;654;p57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6-2. Summary</a:t>
            </a:r>
            <a:endParaRPr/>
          </a:p>
        </p:txBody>
      </p:sp>
      <p:sp>
        <p:nvSpPr>
          <p:cNvPr id="660" name="Google Shape;660;p5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Summary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evaluated our algorithms in a setting using real data on MoD locations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Long Mode shows an average gain of 2.08% in respect to the Short Mode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This translates to 32.5 more minutes of travel time for every 120 requests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It achieves 2.87% higher utilization rate than Short Mode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It also enhances customer satisfaction, as it is related directly to the number of requests accepted by the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We provided a software package and an easy way to test                                     evaluate algorithms towards efficient online EV scheduling for MoD schemes</a:t>
            </a:r>
            <a:endParaRPr/>
          </a:p>
        </p:txBody>
      </p:sp>
      <p:sp>
        <p:nvSpPr>
          <p:cNvPr id="661" name="Google Shape;661;p58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662" name="Google Shape;662;p58"/>
          <p:cNvPicPr preferRelativeResize="0"/>
          <p:nvPr/>
        </p:nvPicPr>
        <p:blipFill rotWithShape="1">
          <a:blip r:embed="rId3">
            <a:alphaModFix/>
          </a:blip>
          <a:srcRect b="-3689" l="-8760" r="8759" t="3689"/>
          <a:stretch/>
        </p:blipFill>
        <p:spPr>
          <a:xfrm>
            <a:off x="6517825" y="3259150"/>
            <a:ext cx="1817225" cy="11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6-3. Summary</a:t>
            </a:r>
            <a:endParaRPr/>
          </a:p>
        </p:txBody>
      </p:sp>
      <p:sp>
        <p:nvSpPr>
          <p:cNvPr id="668" name="Google Shape;668;p5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❖"/>
            </a:pPr>
            <a:r>
              <a:rPr lang="en-GB" sz="1800">
                <a:latin typeface="Maven Pro"/>
                <a:ea typeface="Maven Pro"/>
                <a:cs typeface="Maven Pro"/>
                <a:sym typeface="Maven Pro"/>
              </a:rPr>
              <a:t>Video demo: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aven Pro"/>
                <a:ea typeface="Maven Pro"/>
                <a:cs typeface="Maven Pro"/>
                <a:sym typeface="Maven Pro"/>
              </a:rPr>
              <a:t>https://youtu.be/flyixErIE-A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❖"/>
            </a:pPr>
            <a:r>
              <a:rPr lang="en-GB" sz="1800">
                <a:latin typeface="Maven Pro"/>
                <a:ea typeface="Maven Pro"/>
                <a:cs typeface="Maven Pro"/>
                <a:sym typeface="Maven Pro"/>
              </a:rPr>
              <a:t>Source code (web platform):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aven Pro"/>
                <a:ea typeface="Maven Pro"/>
                <a:cs typeface="Maven Pro"/>
                <a:sym typeface="Maven Pro"/>
              </a:rPr>
              <a:t>https://github.com/ioannisgk/evsharing-platform3-release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❖"/>
            </a:pPr>
            <a:r>
              <a:rPr lang="en-GB" sz="1800">
                <a:latin typeface="Maven Pro"/>
                <a:ea typeface="Maven Pro"/>
                <a:cs typeface="Maven Pro"/>
                <a:sym typeface="Maven Pro"/>
              </a:rPr>
              <a:t>Source code (mobile app):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aven Pro"/>
                <a:ea typeface="Maven Pro"/>
                <a:cs typeface="Maven Pro"/>
                <a:sym typeface="Maven Pro"/>
              </a:rPr>
              <a:t>https://github.com/ioannisgk/evsharing-app-release</a:t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69" name="Google Shape;669;p59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0"/>
          <p:cNvSpPr txBox="1"/>
          <p:nvPr>
            <p:ph idx="1" type="body"/>
          </p:nvPr>
        </p:nvSpPr>
        <p:spPr>
          <a:xfrm>
            <a:off x="1331100" y="1882025"/>
            <a:ext cx="36000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Towards Online Electric Vehicle Scheduling for Mobility-On-Demand Schemes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60"/>
          <p:cNvSpPr/>
          <p:nvPr/>
        </p:nvSpPr>
        <p:spPr>
          <a:xfrm flipH="1">
            <a:off x="5120186" y="1828372"/>
            <a:ext cx="2669700" cy="1519200"/>
          </a:xfrm>
          <a:prstGeom prst="rtTriangle">
            <a:avLst/>
          </a:prstGeom>
          <a:solidFill>
            <a:srgbClr val="000000">
              <a:alpha val="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60"/>
          <p:cNvSpPr txBox="1"/>
          <p:nvPr>
            <p:ph idx="1" type="body"/>
          </p:nvPr>
        </p:nvSpPr>
        <p:spPr>
          <a:xfrm>
            <a:off x="1331100" y="2828550"/>
            <a:ext cx="36000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Ioannis Gkourtzounis - </a:t>
            </a:r>
            <a:r>
              <a:rPr b="1" lang="en-GB">
                <a:highlight>
                  <a:srgbClr val="F1C232"/>
                </a:highlight>
                <a:latin typeface="Arial"/>
                <a:ea typeface="Arial"/>
                <a:cs typeface="Arial"/>
                <a:sym typeface="Arial"/>
              </a:rPr>
              <a:t>ioannisgk@live.com</a:t>
            </a:r>
            <a:endParaRPr b="1">
              <a:highlight>
                <a:srgbClr val="F1C23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Emmanouil S. Rigas - </a:t>
            </a:r>
            <a:r>
              <a:rPr b="1" lang="en-GB">
                <a:highlight>
                  <a:srgbClr val="F1C232"/>
                </a:highlight>
                <a:latin typeface="Arial"/>
                <a:ea typeface="Arial"/>
                <a:cs typeface="Arial"/>
                <a:sym typeface="Arial"/>
              </a:rPr>
              <a:t>erigas@csd.auth.gr</a:t>
            </a:r>
            <a:endParaRPr b="1">
              <a:highlight>
                <a:srgbClr val="F1C23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Nick Bassiliades - </a:t>
            </a:r>
            <a:r>
              <a:rPr b="1" lang="en-GB">
                <a:highlight>
                  <a:srgbClr val="F1C232"/>
                </a:highlight>
                <a:latin typeface="Arial"/>
                <a:ea typeface="Arial"/>
                <a:cs typeface="Arial"/>
                <a:sym typeface="Arial"/>
              </a:rPr>
              <a:t>nbassili@csd.auth.gr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6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1-3</a:t>
            </a:r>
            <a:r>
              <a:rPr lang="en-GB"/>
              <a:t>. Introduction</a:t>
            </a:r>
            <a:endParaRPr/>
          </a:p>
        </p:txBody>
      </p:sp>
      <p:sp>
        <p:nvSpPr>
          <p:cNvPr id="333" name="Google Shape;333;p18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Challenges of EVs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Limited range, they need to be charged regularly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Sparse charging infrastructure, "chicken and egg problem"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EVs are still more expensive than ICE vehicles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How to incorporate EVs into MoD systems?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</a:t>
            </a:r>
            <a:r>
              <a:rPr lang="en-GB"/>
              <a:t>harging capacity should be managed and scheduled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</a:t>
            </a:r>
            <a:r>
              <a:rPr lang="en-GB"/>
              <a:t>he maximum number of requests should be serviced</a:t>
            </a:r>
            <a:endParaRPr/>
          </a:p>
        </p:txBody>
      </p:sp>
      <p:sp>
        <p:nvSpPr>
          <p:cNvPr id="334" name="Google Shape;334;p18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335" name="Google Shape;3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400" y="2257750"/>
            <a:ext cx="1448100" cy="13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2-1</a:t>
            </a:r>
            <a:r>
              <a:rPr lang="en-GB"/>
              <a:t>. Problem Domain</a:t>
            </a:r>
            <a:endParaRPr/>
          </a:p>
        </p:txBody>
      </p:sp>
      <p:sp>
        <p:nvSpPr>
          <p:cNvPr id="341" name="Google Shape;341;p19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MoD system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Follows the one-way scheme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Has preconfigured stations in a geographic area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When a request is received, a scheduling algorithm is applied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 suitable vehicle is assigned to the trip request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Agents (customers)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Announce their intention to travel between two stations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Choose the start time of the trip</a:t>
            </a:r>
            <a:endParaRPr/>
          </a:p>
        </p:txBody>
      </p:sp>
      <p:sp>
        <p:nvSpPr>
          <p:cNvPr id="342" name="Google Shape;342;p19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343" name="Google Shape;3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6225" y="2316100"/>
            <a:ext cx="1324450" cy="12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2-2. Problem Domain</a:t>
            </a:r>
            <a:endParaRPr/>
          </a:p>
        </p:txBody>
      </p:sp>
      <p:sp>
        <p:nvSpPr>
          <p:cNvPr id="349" name="Google Shape;349;p20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scheduling algorithm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Accepts the customer requests for trips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Decides on whether to accept or deny the requests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Based on vehicles locations and their charge level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Based on all already scheduled trips data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For accepted requests, it schedules a vehicle for a trip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How can the algorithm ensure that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❖"/>
            </a:pPr>
            <a:r>
              <a:rPr lang="en-GB"/>
              <a:t>The maximum number of customers will be serviced?</a:t>
            </a:r>
            <a:endParaRPr/>
          </a:p>
        </p:txBody>
      </p:sp>
      <p:sp>
        <p:nvSpPr>
          <p:cNvPr id="350" name="Google Shape;350;p20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351" name="Google Shape;3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4400" y="2178650"/>
            <a:ext cx="1448100" cy="14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2-3. Problem Domain</a:t>
            </a:r>
            <a:endParaRPr/>
          </a:p>
        </p:txBody>
      </p:sp>
      <p:sp>
        <p:nvSpPr>
          <p:cNvPr id="357" name="Google Shape;357;p21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implementation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How to store and manage all the data?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How to calculate travel times and energy cost between locations?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How to properly calculate and schedule vehicle trips?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How to implement a software package with the algorithm?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simulation and test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How to generate requests and perform testing?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How to evaluate the test results?</a:t>
            </a:r>
            <a:endParaRPr/>
          </a:p>
        </p:txBody>
      </p:sp>
      <p:sp>
        <p:nvSpPr>
          <p:cNvPr id="358" name="Google Shape;358;p21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pic>
        <p:nvPicPr>
          <p:cNvPr id="359" name="Google Shape;3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5801" y="2365000"/>
            <a:ext cx="829800" cy="107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r>
              <a:rPr lang="en-GB"/>
              <a:t>-1. Scheduling Algorithm: Short Mode</a:t>
            </a:r>
            <a:endParaRPr/>
          </a:p>
        </p:txBody>
      </p:sp>
      <p:sp>
        <p:nvSpPr>
          <p:cNvPr id="365" name="Google Shape;365;p22"/>
          <p:cNvSpPr txBox="1"/>
          <p:nvPr>
            <p:ph idx="1" type="body"/>
          </p:nvPr>
        </p:nvSpPr>
        <p:spPr>
          <a:xfrm>
            <a:off x="1303800" y="1597875"/>
            <a:ext cx="7030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 station: </a:t>
            </a:r>
            <a:r>
              <a:rPr b="1" lang="en-GB">
                <a:highlight>
                  <a:srgbClr val="93C47D"/>
                </a:highlight>
              </a:rPr>
              <a:t>Station A</a:t>
            </a:r>
            <a:endParaRPr b="1"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Step 1</a:t>
            </a:r>
            <a:r>
              <a:rPr lang="en-GB"/>
              <a:t>: Receive trip requests from customers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Finish station: </a:t>
            </a:r>
            <a:r>
              <a:rPr b="1" lang="en-GB">
                <a:highlight>
                  <a:srgbClr val="93C47D"/>
                </a:highlight>
              </a:rPr>
              <a:t>Station B</a:t>
            </a:r>
            <a:endParaRPr b="1">
              <a:highlight>
                <a:srgbClr val="93C47D"/>
              </a:highlight>
            </a:endParaRPr>
          </a:p>
        </p:txBody>
      </p:sp>
      <p:sp>
        <p:nvSpPr>
          <p:cNvPr id="366" name="Google Shape;366;p22"/>
          <p:cNvSpPr txBox="1"/>
          <p:nvPr>
            <p:ph idx="1" type="body"/>
          </p:nvPr>
        </p:nvSpPr>
        <p:spPr>
          <a:xfrm>
            <a:off x="540000" y="4596750"/>
            <a:ext cx="3324300" cy="2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"/>
              <a:t>Ioannis Gkourtzounis, Emmanouil S. Rigas and Nick Bassiliades, EUMAS 2018</a:t>
            </a:r>
            <a:endParaRPr sz="700"/>
          </a:p>
        </p:txBody>
      </p:sp>
      <p:graphicFrame>
        <p:nvGraphicFramePr>
          <p:cNvPr id="367" name="Google Shape;367;p22"/>
          <p:cNvGraphicFramePr/>
          <p:nvPr/>
        </p:nvGraphicFramePr>
        <p:xfrm>
          <a:off x="1122525" y="20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highlight>
                            <a:srgbClr val="93C47D"/>
                          </a:highlight>
                        </a:rPr>
                        <a:t>10:25</a:t>
                      </a:r>
                      <a:endParaRPr b="1">
                        <a:highlight>
                          <a:srgbClr val="93C47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68" name="Google Shape;368;p22"/>
          <p:cNvGraphicFramePr/>
          <p:nvPr/>
        </p:nvGraphicFramePr>
        <p:xfrm>
          <a:off x="1095300" y="381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{D520FBC0-3514-4C3E-BF3D-33C81CDC51F2}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10:15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10:35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10:45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10:55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11:00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